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29"/>
  </p:notesMasterIdLst>
  <p:sldIdLst>
    <p:sldId id="256" r:id="rId2"/>
    <p:sldId id="257" r:id="rId3"/>
    <p:sldId id="290" r:id="rId4"/>
    <p:sldId id="318" r:id="rId5"/>
    <p:sldId id="292" r:id="rId6"/>
    <p:sldId id="296" r:id="rId7"/>
    <p:sldId id="293" r:id="rId8"/>
    <p:sldId id="297" r:id="rId9"/>
    <p:sldId id="298" r:id="rId10"/>
    <p:sldId id="299" r:id="rId11"/>
    <p:sldId id="304" r:id="rId12"/>
    <p:sldId id="301" r:id="rId13"/>
    <p:sldId id="302" r:id="rId14"/>
    <p:sldId id="303" r:id="rId15"/>
    <p:sldId id="305" r:id="rId16"/>
    <p:sldId id="306" r:id="rId17"/>
    <p:sldId id="307" r:id="rId18"/>
    <p:sldId id="308" r:id="rId19"/>
    <p:sldId id="309" r:id="rId20"/>
    <p:sldId id="310" r:id="rId21"/>
    <p:sldId id="311" r:id="rId22"/>
    <p:sldId id="314" r:id="rId23"/>
    <p:sldId id="312" r:id="rId24"/>
    <p:sldId id="313" r:id="rId25"/>
    <p:sldId id="315" r:id="rId26"/>
    <p:sldId id="316" r:id="rId27"/>
    <p:sldId id="317" r:id="rId28"/>
  </p:sldIdLst>
  <p:sldSz cx="9144000" cy="5143500" type="screen16x9"/>
  <p:notesSz cx="6858000" cy="9144000"/>
  <p:embeddedFontLst>
    <p:embeddedFont>
      <p:font typeface="마루 부리 조금굵은" panose="020B0600000101010101" charset="-127"/>
      <p:bold r:id="rId30"/>
    </p:embeddedFont>
    <p:embeddedFont>
      <p:font typeface="마루 부리 중간" panose="020B0600000101010101" charset="-127"/>
      <p:regular r:id="rId31"/>
    </p:embeddedFont>
    <p:embeddedFont>
      <p:font typeface="HY그래픽M" panose="02030600000101010101" pitchFamily="18" charset="-127"/>
      <p:regular r:id="rId32"/>
    </p:embeddedFont>
    <p:embeddedFont>
      <p:font typeface="HY신명조" panose="02030600000101010101" pitchFamily="18" charset="-127"/>
      <p:regular r:id="rId33"/>
    </p:embeddedFont>
    <p:embeddedFont>
      <p:font typeface="Merriweather" panose="00000500000000000000" pitchFamily="2" charset="0"/>
      <p:regular r:id="rId34"/>
      <p:bold r:id="rId35"/>
      <p:italic r:id="rId36"/>
      <p:boldItalic r:id="rId37"/>
    </p:embeddedFont>
    <p:embeddedFont>
      <p:font typeface="Merriweather Black" panose="00000A00000000000000" pitchFamily="2" charset="0"/>
      <p:bold r:id="rId38"/>
      <p:boldItalic r:id="rId39"/>
    </p:embeddedFont>
    <p:embeddedFont>
      <p:font typeface="Montserrat" panose="00000500000000000000" pitchFamily="2" charset="0"/>
      <p:regular r:id="rId40"/>
      <p:bold r:id="rId41"/>
      <p:italic r:id="rId42"/>
      <p:boldItalic r:id="rId43"/>
    </p:embeddedFont>
    <p:embeddedFont>
      <p:font typeface="Roboto" panose="02000000000000000000" pitchFamily="2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9F3E80-A87F-41F1-BA60-36E62FE263F2}">
  <a:tblStyle styleId="{949F3E80-A87F-41F1-BA60-36E62FE263F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536" autoAdjust="0"/>
  </p:normalViewPr>
  <p:slideViewPr>
    <p:cSldViewPr snapToGrid="0">
      <p:cViewPr varScale="1">
        <p:scale>
          <a:sx n="120" d="100"/>
          <a:sy n="120" d="100"/>
        </p:scale>
        <p:origin x="13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58540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425993e984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425993e984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보수 언론이 진보 언론의 논조보다 유의미하게 높은 </a:t>
            </a:r>
            <a:r>
              <a:rPr lang="ko-KR" altLang="en-US" dirty="0" err="1"/>
              <a:t>친기업</a:t>
            </a:r>
            <a:r>
              <a:rPr lang="ko-KR" altLang="en-US" dirty="0"/>
              <a:t> 성향을 드러냄</a:t>
            </a:r>
          </a:p>
          <a:p>
            <a:r>
              <a:rPr lang="ko-KR" altLang="en-US" dirty="0"/>
              <a:t>   </a:t>
            </a:r>
            <a:r>
              <a:rPr lang="en-US" altLang="ko-KR" dirty="0"/>
              <a:t>(</a:t>
            </a:r>
            <a:r>
              <a:rPr lang="ko-KR" altLang="en-US" dirty="0"/>
              <a:t>심지어 기업의 불법 행위에 대한 보도에서도 보수 언론은 진보 언론에 비해 긍정적인 태도를 보임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언론의 정치적 성향에 따라 특정 사건에 대한 보도 프레임이 어떻게 다르게 나타나는지 실증적으로 분석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실제 사건을 대상으로 언론의 정치 성향에 따라 반대되는 프레임을 사용하여 보도했음을 확인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언론사의 성향이 수용자의 정치 성향에 따라서 나뉘어지는 것임을 증명하려고 함</a:t>
            </a:r>
          </a:p>
          <a:p>
            <a:r>
              <a:rPr lang="en-US" altLang="ko-KR" dirty="0"/>
              <a:t>- </a:t>
            </a:r>
            <a:r>
              <a:rPr lang="ko-KR" altLang="en-US" dirty="0"/>
              <a:t>언론사의 성향이 사람들의 인지에 의해 나눠지지 않는다는 결과 확인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49683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1100" b="0" i="0" u="none" strike="noStrike" kern="1200" cap="none" dirty="0">
              <a:solidFill>
                <a:schemeClr val="tx1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앞서 버블차트에서 확인했듯이 </a:t>
            </a:r>
            <a:r>
              <a:rPr lang="ko-KR" altLang="en-US" sz="1100" b="0" i="0" u="none" strike="noStrike" kern="1200" cap="none" dirty="0" err="1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진영별로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동일 키워드 간에 빈도수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(</a:t>
            </a:r>
            <a:r>
              <a:rPr lang="ko-KR" altLang="en-US" sz="1100" b="0" i="0" u="none" strike="noStrike" kern="1200" cap="none" dirty="0" err="1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언급량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) 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차이가 있다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.</a:t>
            </a:r>
          </a:p>
          <a:p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순위가 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10</a:t>
            </a:r>
            <a:r>
              <a:rPr lang="ko-KR" altLang="en-US" sz="1100" b="0" i="0" u="none" strike="noStrike" kern="1200" cap="none" dirty="0" err="1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계단이상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ko-KR" altLang="en-US" sz="1100" b="0" i="0" u="none" strike="noStrike" kern="1200" cap="none" dirty="0" err="1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차이나는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키워드 중 주요 키워드를 모아 비교시각화를 해보았다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그 결과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, "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내란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 "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비상계엄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 "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사태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 "</a:t>
            </a:r>
            <a:r>
              <a:rPr lang="ko-KR" altLang="en-US" sz="1100" b="0" i="0" u="none" strike="noStrike" kern="1200" cap="none" dirty="0" err="1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윤석열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 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키워드는 </a:t>
            </a:r>
            <a:r>
              <a:rPr lang="ko-KR" altLang="en-US" sz="1100" b="0" i="0" u="none" strike="noStrike" kern="1200" cap="none" dirty="0" err="1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진보쪽에서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더 많이 등장한 것으로 나타났다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특히 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내란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과 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 err="1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윤석열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의 경우 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2</a:t>
            </a:r>
            <a:r>
              <a:rPr lang="ko-KR" altLang="en-US" sz="1100" b="0" i="0" u="none" strike="noStrike" kern="1200" cap="none" dirty="0" err="1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배이상의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차이를 보였다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진보쪽에서는 이러한 계엄령과 관련한 키워드의 반복을 통해 정권 폭로와 비판 </a:t>
            </a:r>
            <a:r>
              <a:rPr lang="ko-KR" altLang="en-US" sz="1100" b="0" i="0" u="none" strike="noStrike" kern="1200" cap="none" dirty="0" err="1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프레이밍의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 강도를 높인 것으로 보인다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. 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반대로 보수쪽에서는 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미국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", "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북한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", "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트럼프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"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와 같은 외교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안보 키워드를 통해 안보 중심 프레임을 강화하고</a:t>
            </a:r>
            <a:r>
              <a:rPr lang="en-US" altLang="ko-KR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ko-KR" altLang="en-US" sz="1100" b="0" i="0" u="none" strike="noStrike" kern="1200" cap="none" dirty="0">
                <a:solidFill>
                  <a:schemeClr val="tx1"/>
                </a:solidFill>
                <a:effectLst/>
                <a:latin typeface="Arial"/>
                <a:ea typeface="Arial"/>
                <a:cs typeface="Arial"/>
                <a:sym typeface="Arial"/>
              </a:rPr>
              <a:t>국제 정세와 같은 외부 이슈를 통해 내부 비판을 전환하려는 전략을 취하고 있다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9745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ko-KR" altLang="en-US" sz="1100" dirty="0" err="1"/>
              <a:t>진영별</a:t>
            </a:r>
            <a:r>
              <a:rPr lang="ko-KR" altLang="en-US" sz="1100" dirty="0"/>
              <a:t> </a:t>
            </a:r>
            <a:r>
              <a:rPr lang="en-US" altLang="ko-KR" sz="1100" dirty="0"/>
              <a:t>top100</a:t>
            </a:r>
            <a:r>
              <a:rPr lang="ko-KR" altLang="en-US" sz="1100" dirty="0"/>
              <a:t>의 공통 키워드 중 순위가 </a:t>
            </a:r>
            <a:r>
              <a:rPr lang="en-US" altLang="ko-KR" sz="1100" dirty="0"/>
              <a:t>10</a:t>
            </a:r>
            <a:r>
              <a:rPr lang="ko-KR" altLang="en-US" sz="1100" dirty="0"/>
              <a:t>계단 이상 </a:t>
            </a:r>
            <a:r>
              <a:rPr lang="ko-KR" altLang="en-US" sz="1100" dirty="0" err="1"/>
              <a:t>차이나는</a:t>
            </a:r>
            <a:r>
              <a:rPr lang="ko-KR" altLang="en-US" sz="1100" dirty="0"/>
              <a:t> 주요 키워드의 월별 </a:t>
            </a:r>
            <a:r>
              <a:rPr lang="ko-KR" altLang="en-US" sz="1100" dirty="0" err="1"/>
              <a:t>기사수</a:t>
            </a:r>
            <a:r>
              <a:rPr lang="ko-KR" altLang="en-US" sz="1100" dirty="0"/>
              <a:t> 분포를 </a:t>
            </a:r>
            <a:r>
              <a:rPr lang="ko-KR" altLang="en-US" sz="1100" dirty="0" err="1"/>
              <a:t>시각화해보았다</a:t>
            </a:r>
            <a:r>
              <a:rPr lang="en-US" altLang="ko-KR" sz="1100" dirty="0"/>
              <a:t>. </a:t>
            </a:r>
            <a:r>
              <a:rPr lang="ko-KR" altLang="en-US" sz="1100" dirty="0"/>
              <a:t>시간의 흐름에 따른 전체적인 분포 모양은 비슷하나 성향에 따라 크게 부각되는 키워드들이 있었다</a:t>
            </a:r>
            <a:r>
              <a:rPr lang="en-US" altLang="ko-KR" sz="1100" dirty="0"/>
              <a:t>. </a:t>
            </a:r>
            <a:endParaRPr lang="ko-KR" altLang="en-US" dirty="0"/>
          </a:p>
          <a:p>
            <a:endParaRPr lang="en-US" altLang="ko-KR" dirty="0"/>
          </a:p>
          <a:p>
            <a:endParaRPr lang="en-US" altLang="ko-KR" dirty="0"/>
          </a:p>
          <a:p>
            <a:pPr marL="15875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956778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lang="en-US" altLang="ko-KR" dirty="0"/>
              <a:t>Top100 </a:t>
            </a:r>
            <a:r>
              <a:rPr lang="ko-KR" altLang="en-US" dirty="0"/>
              <a:t>버블에서 미국</a:t>
            </a:r>
            <a:r>
              <a:rPr lang="en-US" altLang="ko-KR" dirty="0"/>
              <a:t>, </a:t>
            </a:r>
            <a:r>
              <a:rPr lang="ko-KR" altLang="en-US" dirty="0"/>
              <a:t>트럼프</a:t>
            </a:r>
            <a:r>
              <a:rPr lang="en-US" altLang="ko-KR" dirty="0"/>
              <a:t>,</a:t>
            </a:r>
            <a:r>
              <a:rPr lang="en-US" altLang="ko-KR" baseline="0" dirty="0"/>
              <a:t> </a:t>
            </a:r>
            <a:r>
              <a:rPr lang="ko-KR" altLang="en-US" baseline="0" dirty="0"/>
              <a:t>북한이 자주 언급된 것과 마찬가지로 안보와 외교정책 강조함을 보여줌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212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앞까지의 분석에서는</a:t>
            </a:r>
            <a:r>
              <a:rPr lang="en-US" altLang="ko-KR" dirty="0"/>
              <a:t>, </a:t>
            </a:r>
            <a:r>
              <a:rPr lang="ko-KR" altLang="en-US" dirty="0"/>
              <a:t>단순하게 어휘의 등장빈도만을</a:t>
            </a:r>
            <a:r>
              <a:rPr lang="ko-KR" altLang="en-US" baseline="0" dirty="0"/>
              <a:t> 고려하여 </a:t>
            </a:r>
            <a:r>
              <a:rPr lang="en-US" altLang="ko-KR" baseline="0" dirty="0"/>
              <a:t>TOP100</a:t>
            </a:r>
            <a:r>
              <a:rPr lang="ko-KR" altLang="en-US" baseline="0" dirty="0"/>
              <a:t>을 추출하였는데</a:t>
            </a:r>
            <a:r>
              <a:rPr lang="en-US" altLang="ko-KR" baseline="0" dirty="0"/>
              <a:t>, (kiwi, Counter()</a:t>
            </a:r>
            <a:r>
              <a:rPr lang="ko-KR" altLang="en-US" baseline="0" dirty="0" err="1"/>
              <a:t>함수사용</a:t>
            </a:r>
            <a:r>
              <a:rPr lang="en-US" altLang="ko-KR" baseline="0" dirty="0"/>
              <a:t>)</a:t>
            </a:r>
          </a:p>
          <a:p>
            <a:r>
              <a:rPr lang="ko-KR" altLang="en-US" baseline="0" dirty="0"/>
              <a:t>해당 진영에서 특이하게 많이 언급된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즉 실제로 분류에 큰 영향을 미친 키워드들을 추출하기 위해 </a:t>
            </a:r>
            <a:endParaRPr lang="en-US" altLang="ko-KR" baseline="0" dirty="0"/>
          </a:p>
          <a:p>
            <a:r>
              <a:rPr lang="ko-KR" altLang="en-US" baseline="0" dirty="0"/>
              <a:t>단어의 중요성을 고려하여 문서의 특징을 </a:t>
            </a:r>
            <a:r>
              <a:rPr lang="ko-KR" altLang="en-US" baseline="0" dirty="0" err="1"/>
              <a:t>벡터화하는</a:t>
            </a:r>
            <a:r>
              <a:rPr lang="ko-KR" altLang="en-US" baseline="0" dirty="0"/>
              <a:t> </a:t>
            </a:r>
            <a:r>
              <a:rPr lang="en-US" altLang="ko-KR" baseline="0" dirty="0" err="1"/>
              <a:t>tf-idf</a:t>
            </a:r>
            <a:r>
              <a:rPr lang="ko-KR" altLang="en-US" baseline="0" dirty="0"/>
              <a:t>를 활용하여 가중치를 계산하고</a:t>
            </a:r>
            <a:r>
              <a:rPr lang="en-US" altLang="ko-KR" baseline="0" dirty="0"/>
              <a:t>, </a:t>
            </a:r>
            <a:endParaRPr lang="en-US" altLang="ko-KR" dirty="0"/>
          </a:p>
          <a:p>
            <a:r>
              <a:rPr lang="ko-KR" altLang="en-US" dirty="0" err="1"/>
              <a:t>진영별로</a:t>
            </a:r>
            <a:r>
              <a:rPr lang="ko-KR" altLang="en-US" dirty="0"/>
              <a:t> </a:t>
            </a:r>
            <a:r>
              <a:rPr lang="en-US" altLang="ko-KR" dirty="0"/>
              <a:t>TOP50</a:t>
            </a:r>
            <a:r>
              <a:rPr lang="en-US" altLang="ko-KR" baseline="0" dirty="0"/>
              <a:t> </a:t>
            </a:r>
            <a:r>
              <a:rPr lang="ko-KR" altLang="en-US" baseline="0" dirty="0"/>
              <a:t>중 주요키워드들 중심으로 </a:t>
            </a:r>
            <a:r>
              <a:rPr lang="ko-KR" altLang="en-US" baseline="0" dirty="0" err="1"/>
              <a:t>트리맵을</a:t>
            </a:r>
            <a:r>
              <a:rPr lang="ko-KR" altLang="en-US" baseline="0" dirty="0"/>
              <a:t> 구성하여 </a:t>
            </a:r>
            <a:r>
              <a:rPr lang="ko-KR" altLang="en-US" baseline="0" dirty="0" err="1"/>
              <a:t>시각화하였다</a:t>
            </a:r>
            <a:r>
              <a:rPr lang="en-US" altLang="ko-KR" baseline="0" dirty="0"/>
              <a:t>. </a:t>
            </a:r>
          </a:p>
          <a:p>
            <a:endParaRPr lang="en-US" altLang="ko-KR" baseline="0" dirty="0"/>
          </a:p>
          <a:p>
            <a:endParaRPr lang="en-US" altLang="ko-KR" baseline="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8595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/>
              <a:t>Tf-idf</a:t>
            </a:r>
            <a:r>
              <a:rPr lang="en-US" altLang="ko-KR" baseline="0" dirty="0"/>
              <a:t> </a:t>
            </a:r>
            <a:r>
              <a:rPr lang="ko-KR" altLang="en-US" baseline="0" dirty="0" err="1"/>
              <a:t>벡터화를</a:t>
            </a:r>
            <a:r>
              <a:rPr lang="ko-KR" altLang="en-US" baseline="0" dirty="0"/>
              <a:t> 통해 수치화된 단어의 중요도를 기반으로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분류모델과</a:t>
            </a:r>
            <a:r>
              <a:rPr lang="ko-KR" altLang="en-US" baseline="0" dirty="0"/>
              <a:t> 함께 </a:t>
            </a:r>
            <a:r>
              <a:rPr lang="ko-KR" altLang="en-US" baseline="0" dirty="0" err="1"/>
              <a:t>감성분석을</a:t>
            </a:r>
            <a:r>
              <a:rPr lang="ko-KR" altLang="en-US" baseline="0" dirty="0"/>
              <a:t> 진행해보았다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텍스트 분류에 좋은 성능을 보이는 </a:t>
            </a:r>
            <a:r>
              <a:rPr lang="ko-KR" altLang="en-US" baseline="0" dirty="0" err="1"/>
              <a:t>로지스틱</a:t>
            </a:r>
            <a:r>
              <a:rPr lang="ko-KR" altLang="en-US" baseline="0" dirty="0"/>
              <a:t> 회귀와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나이브</a:t>
            </a:r>
            <a:r>
              <a:rPr lang="en-US" altLang="ko-KR" baseline="0" dirty="0"/>
              <a:t>-</a:t>
            </a:r>
            <a:r>
              <a:rPr lang="ko-KR" altLang="en-US" baseline="0" dirty="0" err="1"/>
              <a:t>베이즈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서포터드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백터머신</a:t>
            </a:r>
            <a:r>
              <a:rPr lang="en-US" altLang="ko-KR" baseline="0" dirty="0"/>
              <a:t>(SVM)</a:t>
            </a:r>
            <a:r>
              <a:rPr lang="ko-KR" altLang="en-US" baseline="0" dirty="0"/>
              <a:t>과 </a:t>
            </a:r>
            <a:r>
              <a:rPr lang="ko-KR" altLang="en-US" baseline="0" dirty="0" err="1"/>
              <a:t>딥러닝을</a:t>
            </a:r>
            <a:r>
              <a:rPr lang="ko-KR" altLang="en-US" baseline="0" dirty="0"/>
              <a:t> 사용하였으며</a:t>
            </a:r>
            <a:endParaRPr lang="en-US" altLang="ko-KR" baseline="0" dirty="0"/>
          </a:p>
          <a:p>
            <a:r>
              <a:rPr lang="ko-KR" altLang="en-US" baseline="0" dirty="0" err="1"/>
              <a:t>서포터드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백터머신의</a:t>
            </a:r>
            <a:r>
              <a:rPr lang="ko-KR" altLang="en-US" baseline="0" dirty="0"/>
              <a:t> 테스트 정확도</a:t>
            </a:r>
            <a:r>
              <a:rPr lang="en-US" altLang="ko-KR" baseline="0" dirty="0"/>
              <a:t>(test accuracy) </a:t>
            </a:r>
            <a:r>
              <a:rPr lang="ko-KR" altLang="en-US" baseline="0" dirty="0"/>
              <a:t>가 가장 높게 나왔다</a:t>
            </a:r>
            <a:r>
              <a:rPr lang="en-US" altLang="ko-KR" baseline="0" dirty="0"/>
              <a:t>.(</a:t>
            </a:r>
            <a:r>
              <a:rPr lang="ko-KR" altLang="en-US" baseline="0" dirty="0"/>
              <a:t>약 </a:t>
            </a:r>
            <a:r>
              <a:rPr lang="en-US" altLang="ko-KR" baseline="0" dirty="0"/>
              <a:t>81.8%)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0935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38249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oogle Shape;9;p2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597800" y="441187"/>
            <a:ext cx="59334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sz="3600"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1200" y="1396800"/>
            <a:ext cx="7686600" cy="64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20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Google Shape;13;p3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597200" y="487650"/>
            <a:ext cx="5934600" cy="42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"/>
              <a:buNone/>
              <a:defRPr sz="2800" b="1">
                <a:solidFill>
                  <a:schemeClr val="dk1"/>
                </a:solidFill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hasCustomPrompt="1"/>
          </p:nvPr>
        </p:nvSpPr>
        <p:spPr>
          <a:xfrm>
            <a:off x="1598400" y="2253600"/>
            <a:ext cx="662400" cy="640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 idx="2"/>
          </p:nvPr>
        </p:nvSpPr>
        <p:spPr>
          <a:xfrm>
            <a:off x="1598400" y="3168025"/>
            <a:ext cx="4102500" cy="525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sz="3600" b="1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3"/>
          </p:nvPr>
        </p:nvSpPr>
        <p:spPr>
          <a:xfrm>
            <a:off x="720000" y="1043500"/>
            <a:ext cx="1540800" cy="1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4"/>
          </p:nvPr>
        </p:nvSpPr>
        <p:spPr>
          <a:xfrm>
            <a:off x="379935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5"/>
          </p:nvPr>
        </p:nvSpPr>
        <p:spPr>
          <a:xfrm>
            <a:off x="688320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720000" y="1180800"/>
            <a:ext cx="7689600" cy="29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●"/>
              <a:defRPr sz="1200"/>
            </a:lvl1pPr>
            <a:lvl2pPr marL="914400" lvl="1" indent="-304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○"/>
              <a:defRPr sz="1200"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■"/>
              <a:defRPr sz="1200"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●"/>
              <a:defRPr sz="1200"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○"/>
              <a:defRPr sz="1200"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■"/>
              <a:defRPr sz="1200"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●"/>
              <a:defRPr sz="1200"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200"/>
              <a:buFont typeface="Montserrat"/>
              <a:buChar char="○"/>
              <a:defRPr sz="1200"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B3E55"/>
              </a:buClr>
              <a:buSzPts val="1200"/>
              <a:buFont typeface="Montserrat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ctrTitle"/>
          </p:nvPr>
        </p:nvSpPr>
        <p:spPr>
          <a:xfrm>
            <a:off x="1600200" y="484632"/>
            <a:ext cx="59334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4233600" y="3452139"/>
            <a:ext cx="3297600" cy="8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720000" y="3452129"/>
            <a:ext cx="3297600" cy="85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4233600" y="3009496"/>
            <a:ext cx="3297600" cy="39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720000" y="3009488"/>
            <a:ext cx="3297600" cy="39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16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1600"/>
              </a:spcBef>
              <a:spcAft>
                <a:spcPts val="16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ctrTitle"/>
          </p:nvPr>
        </p:nvSpPr>
        <p:spPr>
          <a:xfrm>
            <a:off x="1599550" y="484632"/>
            <a:ext cx="59334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5"/>
          </p:nvPr>
        </p:nvSpPr>
        <p:spPr>
          <a:xfrm>
            <a:off x="720000" y="1043500"/>
            <a:ext cx="1540800" cy="1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6"/>
          </p:nvPr>
        </p:nvSpPr>
        <p:spPr>
          <a:xfrm>
            <a:off x="379935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7"/>
          </p:nvPr>
        </p:nvSpPr>
        <p:spPr>
          <a:xfrm>
            <a:off x="688320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3" name="Google Shape;33;p5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Google Shape;38;p7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7"/>
          <p:cNvSpPr txBox="1">
            <a:spLocks noGrp="1"/>
          </p:cNvSpPr>
          <p:nvPr>
            <p:ph type="ctrTitle"/>
          </p:nvPr>
        </p:nvSpPr>
        <p:spPr>
          <a:xfrm>
            <a:off x="3592488" y="487650"/>
            <a:ext cx="27903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ubTitle" idx="1"/>
          </p:nvPr>
        </p:nvSpPr>
        <p:spPr>
          <a:xfrm>
            <a:off x="720000" y="1043500"/>
            <a:ext cx="1540800" cy="1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ubTitle" idx="2"/>
          </p:nvPr>
        </p:nvSpPr>
        <p:spPr>
          <a:xfrm>
            <a:off x="379935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ubTitle" idx="3"/>
          </p:nvPr>
        </p:nvSpPr>
        <p:spPr>
          <a:xfrm>
            <a:off x="688320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4"/>
          </p:nvPr>
        </p:nvSpPr>
        <p:spPr>
          <a:xfrm>
            <a:off x="5112000" y="3110400"/>
            <a:ext cx="3297600" cy="155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 sz="1400"/>
            </a:lvl1pPr>
            <a:lvl2pPr marL="914400" lvl="1" indent="-330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 sz="1200"/>
            </a:lvl2pPr>
            <a:lvl3pPr marL="1371600" lvl="2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3pPr>
            <a:lvl4pPr marL="1828800" lvl="3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/>
            </a:lvl4pPr>
            <a:lvl5pPr marL="2286000" lvl="4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/>
            </a:lvl5pPr>
            <a:lvl6pPr marL="2743200" lvl="5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6pPr>
            <a:lvl7pPr marL="3200400" lvl="6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●"/>
              <a:defRPr/>
            </a:lvl7pPr>
            <a:lvl8pPr marL="3657600" lvl="7" indent="-330200" rtl="0">
              <a:spcBef>
                <a:spcPts val="1600"/>
              </a:spcBef>
              <a:spcAft>
                <a:spcPts val="0"/>
              </a:spcAft>
              <a:buClr>
                <a:srgbClr val="2B3E55"/>
              </a:buClr>
              <a:buSzPts val="1600"/>
              <a:buFont typeface="Montserrat"/>
              <a:buChar char="○"/>
              <a:defRPr/>
            </a:lvl8pPr>
            <a:lvl9pPr marL="4114800" lvl="8" indent="-330200" rtl="0">
              <a:spcBef>
                <a:spcPts val="1600"/>
              </a:spcBef>
              <a:spcAft>
                <a:spcPts val="1600"/>
              </a:spcAft>
              <a:buClr>
                <a:srgbClr val="2B3E55"/>
              </a:buClr>
              <a:buSzPts val="16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title" idx="5" hasCustomPrompt="1"/>
          </p:nvPr>
        </p:nvSpPr>
        <p:spPr>
          <a:xfrm>
            <a:off x="2561175" y="487650"/>
            <a:ext cx="8154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1382400" y="2894400"/>
            <a:ext cx="6364800" cy="10728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8" name="Google Shape;48;p9"/>
          <p:cNvCxnSpPr/>
          <p:nvPr/>
        </p:nvCxnSpPr>
        <p:spPr>
          <a:xfrm>
            <a:off x="722950" y="999400"/>
            <a:ext cx="76866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6864300" y="1819650"/>
            <a:ext cx="1545300" cy="3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subTitle" idx="2"/>
          </p:nvPr>
        </p:nvSpPr>
        <p:spPr>
          <a:xfrm>
            <a:off x="6864300" y="2202475"/>
            <a:ext cx="1545300" cy="15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ctrTitle"/>
          </p:nvPr>
        </p:nvSpPr>
        <p:spPr>
          <a:xfrm>
            <a:off x="1597800" y="487650"/>
            <a:ext cx="5933400" cy="42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b="1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3"/>
          </p:nvPr>
        </p:nvSpPr>
        <p:spPr>
          <a:xfrm>
            <a:off x="720000" y="1043500"/>
            <a:ext cx="1540800" cy="17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ubTitle" idx="4"/>
          </p:nvPr>
        </p:nvSpPr>
        <p:spPr>
          <a:xfrm>
            <a:off x="379935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ubTitle" idx="5"/>
          </p:nvPr>
        </p:nvSpPr>
        <p:spPr>
          <a:xfrm>
            <a:off x="6883200" y="1044100"/>
            <a:ext cx="1545300" cy="17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200"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ubTitle" idx="6"/>
          </p:nvPr>
        </p:nvSpPr>
        <p:spPr>
          <a:xfrm>
            <a:off x="722950" y="1819650"/>
            <a:ext cx="1540800" cy="3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ubTitle" idx="7"/>
          </p:nvPr>
        </p:nvSpPr>
        <p:spPr>
          <a:xfrm>
            <a:off x="722950" y="2202475"/>
            <a:ext cx="1540800" cy="15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>
            <a:spLocks noGrp="1"/>
          </p:cNvSpPr>
          <p:nvPr>
            <p:ph type="ctrTitle"/>
          </p:nvPr>
        </p:nvSpPr>
        <p:spPr>
          <a:xfrm>
            <a:off x="3355200" y="3110400"/>
            <a:ext cx="5054400" cy="1493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erriweather"/>
              <a:buNone/>
              <a:defRPr sz="3600" b="1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Font typeface="Merriweather"/>
              <a:buNone/>
              <a:defRPr sz="5200" b="1"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/>
          <p:nvPr/>
        </p:nvSpPr>
        <p:spPr>
          <a:xfrm>
            <a:off x="1598400" y="3110400"/>
            <a:ext cx="5932800" cy="1497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title" hasCustomPrompt="1"/>
          </p:nvPr>
        </p:nvSpPr>
        <p:spPr>
          <a:xfrm>
            <a:off x="1612800" y="3246675"/>
            <a:ext cx="59184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" name="Google Shape;62;p11"/>
          <p:cNvSpPr txBox="1">
            <a:spLocks noGrp="1"/>
          </p:cNvSpPr>
          <p:nvPr>
            <p:ph type="subTitle" idx="1"/>
          </p:nvPr>
        </p:nvSpPr>
        <p:spPr>
          <a:xfrm>
            <a:off x="1612800" y="4046900"/>
            <a:ext cx="5918400" cy="640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68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erriweather Black"/>
              <a:buNone/>
              <a:defRPr sz="2800">
                <a:solidFill>
                  <a:schemeClr val="dk1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68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●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erriweather"/>
              <a:buChar char="○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erriweather"/>
              <a:buChar char="■"/>
              <a:defRPr>
                <a:solidFill>
                  <a:schemeClr val="dk2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ctrTitle"/>
          </p:nvPr>
        </p:nvSpPr>
        <p:spPr>
          <a:xfrm>
            <a:off x="721500" y="441175"/>
            <a:ext cx="7686600" cy="4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De-Den-</a:t>
            </a:r>
            <a:r>
              <a:rPr lang="en-US" dirty="0" err="1"/>
              <a:t>Zzi</a:t>
            </a:r>
            <a:endParaRPr dirty="0"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t="16043" b="33884"/>
          <a:stretch/>
        </p:blipFill>
        <p:spPr>
          <a:xfrm>
            <a:off x="721500" y="2037600"/>
            <a:ext cx="7686600" cy="256527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>
            <a:spLocks noGrp="1"/>
          </p:cNvSpPr>
          <p:nvPr>
            <p:ph type="subTitle" idx="1"/>
          </p:nvPr>
        </p:nvSpPr>
        <p:spPr>
          <a:xfrm>
            <a:off x="1336430" y="1535722"/>
            <a:ext cx="7071369" cy="5018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  <a:cs typeface="Merriweather" panose="020B0600000101010101" charset="0"/>
              </a:rPr>
              <a:t>신부야</a:t>
            </a: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  <a:cs typeface="Merriweather" panose="020B0600000101010101" charset="0"/>
              </a:rPr>
              <a:t>, </a:t>
            </a:r>
            <a:r>
              <a:rPr lang="ko-KR" altLang="en-US" sz="16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  <a:cs typeface="Merriweather" panose="020B0600000101010101" charset="0"/>
              </a:rPr>
              <a:t>이남경</a:t>
            </a: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  <a:cs typeface="Merriweather" panose="020B0600000101010101" charset="0"/>
              </a:rPr>
              <a:t>, </a:t>
            </a:r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  <a:cs typeface="Merriweather" panose="020B0600000101010101" charset="0"/>
              </a:rPr>
              <a:t>조영현</a:t>
            </a:r>
            <a:endParaRPr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  <a:cs typeface="Merriweather" panose="020B0600000101010101" charset="0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379935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Infographics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487680" y="1583679"/>
            <a:ext cx="806196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4)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성향별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키워드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언급량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비교 시각화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성향별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TOP100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에서 겹치는 키워드 중 순위가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10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계단 이상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차이나는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키워드 추출하여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비교시각화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 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미국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“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북한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“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트럼프”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언급량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多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 “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북한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언급량은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보수가 진보의 약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배</a:t>
            </a:r>
          </a:p>
          <a:p>
            <a:pPr marL="152400" indent="0">
              <a:buNone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안보 중심 프레임 강화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외부 이슈 통해 내부 비판을 전환하려는 전략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“내란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과 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6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윤석열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 경우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언급량이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진보가 보수의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배이상의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차이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-&gt;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정권비판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폭로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프레이밍의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강도 높임</a:t>
            </a:r>
          </a:p>
          <a:p>
            <a:endParaRPr lang="en-US" altLang="ko-KR" sz="16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004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1937307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63800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5)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키워드별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기사수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분포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주요 키워드가 포함된 기사 수의 월별 분포를 비교 시각화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전체적인 분포 모양새는 비슷하나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성향에 따라 크게 부각되는 키워드가 있음</a:t>
            </a: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**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내란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**</a:t>
            </a:r>
            <a:r>
              <a:rPr lang="ko-KR" altLang="en-US" sz="16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윤석열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사태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/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미국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**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북한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트럼프</a:t>
            </a:r>
          </a:p>
          <a:p>
            <a:endParaRPr lang="en-US" altLang="ko-KR" sz="1600" dirty="0"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946920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659040" y="1561800"/>
            <a:ext cx="8306305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6)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공통단어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제외 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top100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워드클라우드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sz="20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대표 키워드 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총장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총리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공수처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재판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법원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사법기관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지도자 중심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중국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러시아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우크라이나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일본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국제이슈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중심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안보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외교정책 강조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</a:p>
          <a:p>
            <a:pPr marL="152400" indent="0">
              <a:buNone/>
            </a:pP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 대표 키워드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민주주의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시민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사회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비판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대한민국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민주주의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시민권 강조 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위원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논의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지지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결과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집행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특정 지도자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인물 중심이기보다는 의회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정치중심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정책결정과정 강조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en-US" altLang="ko-KR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006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39839107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511251"/>
            <a:ext cx="7689600" cy="3395728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7) TF-IDF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를 활용한 가중치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트리맵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단어의 중요성을 고려하여 문서의 특징을 </a:t>
            </a:r>
            <a:r>
              <a:rPr lang="ko-KR" altLang="en-US" sz="14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벡터화하는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TF-IDF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를 활용하여 가중치 계산</a:t>
            </a: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-&gt; 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VV(</a:t>
            </a:r>
            <a:r>
              <a:rPr lang="ko-KR" altLang="en-US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동사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),VA(</a:t>
            </a:r>
            <a:r>
              <a:rPr lang="ko-KR" altLang="en-US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형용사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추가하여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표현방식까지 고려해서 실제로 분류에 큰 영향 미친 키워드 추출하도록 함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</a:t>
            </a:r>
          </a:p>
          <a:p>
            <a:pPr marL="152400" indent="0">
              <a:buNone/>
            </a:pP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-&gt;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단순히 자주 등장하는 단어가 아닌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진영 분류에 </a:t>
            </a:r>
            <a:r>
              <a:rPr lang="ko-KR" altLang="en-US" sz="14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의미있는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특이한 단어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파악</a:t>
            </a: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양의 가중치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</a:p>
          <a:p>
            <a:pPr marL="152400" indent="0">
              <a:buNone/>
            </a:pP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내란사태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(1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위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를 포함해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피의자 </a:t>
            </a:r>
            <a:r>
              <a:rPr lang="ko-KR" altLang="en-US" sz="14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윤석열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내란죄 피의자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내란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과 같은 </a:t>
            </a:r>
            <a:r>
              <a:rPr lang="ko-KR" altLang="en-US" sz="14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탄핵관련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자극적인 키워드들이 주를 이룸</a:t>
            </a: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-&gt;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그 외에도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극우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시민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사회관계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등의 키워드의 가중치가 높게 나타남</a:t>
            </a: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음의 가중치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-&gt; 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더불어민주당</a:t>
            </a:r>
            <a:r>
              <a:rPr lang="ko-KR" altLang="en-US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이재명</a:t>
            </a:r>
            <a:r>
              <a:rPr lang="en-US" altLang="ko-KR" sz="14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(1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위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을 포함해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이재명 대선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”, 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이재명 대표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등 이재명 관련 키워드 많이 등장</a:t>
            </a: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-&gt;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진보에 비해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인물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과 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한자어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 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많이 등장</a:t>
            </a:r>
            <a:endParaRPr lang="en-US" altLang="ko-KR" sz="14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007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613705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221324" y="1470360"/>
            <a:ext cx="8762656" cy="3278032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8) TF-IDF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를 활용한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감성분석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en-US" altLang="ko-KR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Tf-idf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벡터화를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통해 수치화된 단어의 중요도를 기반으로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분류모델과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딥러닝을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활용하여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감성분석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진행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모델별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테스트 정확도 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(**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소수점 아래 넷째자리에서 반올림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-&gt;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로지스틱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회귀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 0.782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   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나이브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베이즈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 0.697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   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서포트백터머신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(SVM): 0.818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   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딥러닝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0.778</a:t>
            </a:r>
          </a:p>
          <a:p>
            <a:pPr marL="152400" indent="0">
              <a:buNone/>
            </a:pP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-&gt; </a:t>
            </a:r>
            <a:r>
              <a:rPr lang="ko-KR" altLang="en-US" sz="16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서포트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b="1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백터머신</a:t>
            </a:r>
            <a:r>
              <a:rPr lang="en-US" altLang="ko-KR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(SVM)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 테스트 정확도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(test accuracy)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가 가장 높게 나옴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앞서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TF IDF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를 통해 추출한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감성분류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피처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가중치트리맵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가 유의미하다는 간접적 근거</a:t>
            </a: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en-US" altLang="ko-KR" sz="1600" dirty="0"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pPr marL="152400" indent="0">
              <a:buNone/>
            </a:pPr>
            <a:endParaRPr lang="ko-KR" altLang="en-US" sz="1600" dirty="0"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008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404050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37293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1)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진영 별 키워드 빈도 차이를 바탕으로 분류 모델 제작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0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진영별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키워드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top 100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 빈도가 비슷한 단어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순위 차이가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10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위이내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불용어사전에 등록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순위가 비슷한 단어들은 진영 구분에 기여하지 못함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  Ex)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대통령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정부 와 같은 단어는 진보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모두에 자주 등장하며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중립적이고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구분력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낮음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 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중립적인 키워드를 불용어사전에 등록함으로써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분류성능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향상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분류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Classifier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0108381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571965" y="1233110"/>
            <a:ext cx="824112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2)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단어 사전 생성 및 모델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선정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1. </a:t>
            </a:r>
            <a:r>
              <a:rPr lang="en-US" altLang="ko-KR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Soynlp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로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명사 추출 후 단어사전 생성 →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길이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↓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빈도수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100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회↓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가중치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0.7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↓ 제외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2. 1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 단어 사전을 </a:t>
            </a:r>
            <a:r>
              <a:rPr lang="en-US" altLang="ko-KR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Komoran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에 등록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품사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태깅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후 단어 사전 생성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→ 길이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↓ 제외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3. 2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의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단어사전을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kiwi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에 등록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훈련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/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검증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/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테스트 데이터로 학습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&amp;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평가 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  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명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·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동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·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형용사 태그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길이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↑만 학습에 사용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분류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720000" y="2571750"/>
            <a:ext cx="5615005" cy="1944793"/>
            <a:chOff x="201223" y="1772353"/>
            <a:chExt cx="7051284" cy="2288148"/>
          </a:xfrm>
        </p:grpSpPr>
        <p:cxnSp>
          <p:nvCxnSpPr>
            <p:cNvPr id="6" name="직선 화살표 연결선 5"/>
            <p:cNvCxnSpPr/>
            <p:nvPr/>
          </p:nvCxnSpPr>
          <p:spPr>
            <a:xfrm>
              <a:off x="1577327" y="3042377"/>
              <a:ext cx="462422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직선 화살표 연결선 6"/>
            <p:cNvCxnSpPr/>
            <p:nvPr/>
          </p:nvCxnSpPr>
          <p:spPr>
            <a:xfrm>
              <a:off x="1577327" y="2295743"/>
              <a:ext cx="46242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화살표 연결선 7"/>
            <p:cNvCxnSpPr/>
            <p:nvPr/>
          </p:nvCxnSpPr>
          <p:spPr>
            <a:xfrm>
              <a:off x="3453495" y="2295743"/>
              <a:ext cx="46242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직선 화살표 연결선 8"/>
            <p:cNvCxnSpPr/>
            <p:nvPr/>
          </p:nvCxnSpPr>
          <p:spPr>
            <a:xfrm>
              <a:off x="5329664" y="2295743"/>
              <a:ext cx="462422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741227" y="1772353"/>
              <a:ext cx="393753" cy="1654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/>
                <a:t>Input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275218" y="1772353"/>
              <a:ext cx="480815" cy="16543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/>
                <a:t>Output</a:t>
              </a:r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201223" y="2022608"/>
              <a:ext cx="1473763" cy="54627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정치 신문기사</a:t>
              </a:r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2046601" y="2022608"/>
              <a:ext cx="1473763" cy="54627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>
                  <a:latin typeface="+mn-ea"/>
                </a:rPr>
                <a:t>Kiwi </a:t>
              </a:r>
              <a:r>
                <a:rPr lang="ko-KR" altLang="en-US" sz="1100" b="1" dirty="0">
                  <a:latin typeface="+mn-ea"/>
                </a:rPr>
                <a:t>형태소 분석기</a:t>
              </a:r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3912673" y="2022608"/>
              <a:ext cx="1473763" cy="54627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>
                  <a:latin typeface="+mn-ea"/>
                </a:rPr>
                <a:t>CNN </a:t>
              </a:r>
              <a:r>
                <a:rPr lang="ko-KR" altLang="en-US" sz="1100" b="1" dirty="0">
                  <a:latin typeface="+mn-ea"/>
                </a:rPr>
                <a:t>분류 모델</a:t>
              </a:r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5778744" y="2022608"/>
              <a:ext cx="1473763" cy="546270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정치 성향 반환</a:t>
              </a:r>
            </a:p>
          </p:txBody>
        </p:sp>
        <p:cxnSp>
          <p:nvCxnSpPr>
            <p:cNvPr id="16" name="직선 화살표 연결선 15"/>
            <p:cNvCxnSpPr/>
            <p:nvPr/>
          </p:nvCxnSpPr>
          <p:spPr>
            <a:xfrm rot="16200000">
              <a:off x="2581577" y="2772429"/>
              <a:ext cx="403811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모서리가 둥근 직사각형 16"/>
            <p:cNvSpPr/>
            <p:nvPr/>
          </p:nvSpPr>
          <p:spPr>
            <a:xfrm>
              <a:off x="2046601" y="2769243"/>
              <a:ext cx="1473763" cy="546270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err="1">
                  <a:latin typeface="+mn-ea"/>
                </a:rPr>
                <a:t>Komoran</a:t>
              </a:r>
              <a:endParaRPr lang="en-US" altLang="ko-KR" sz="1100" b="1" dirty="0">
                <a:latin typeface="+mn-ea"/>
              </a:endParaRPr>
            </a:p>
            <a:p>
              <a:pPr algn="ctr"/>
              <a:r>
                <a:rPr lang="ko-KR" altLang="en-US" sz="1100" b="1" dirty="0">
                  <a:latin typeface="+mn-ea"/>
                </a:rPr>
                <a:t>형태소 분석기</a:t>
              </a:r>
            </a:p>
          </p:txBody>
        </p:sp>
        <p:sp>
          <p:nvSpPr>
            <p:cNvPr id="18" name="모서리가 둥근 직사각형 17"/>
            <p:cNvSpPr/>
            <p:nvPr/>
          </p:nvSpPr>
          <p:spPr>
            <a:xfrm>
              <a:off x="201223" y="2769243"/>
              <a:ext cx="1473763" cy="546270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err="1">
                  <a:latin typeface="+mn-ea"/>
                </a:rPr>
                <a:t>Soynlp</a:t>
              </a:r>
              <a:r>
                <a:rPr lang="en-US" altLang="ko-KR" sz="1100" b="1" dirty="0">
                  <a:latin typeface="+mn-ea"/>
                </a:rPr>
                <a:t> </a:t>
              </a:r>
              <a:r>
                <a:rPr lang="ko-KR" altLang="en-US" sz="1100" b="1" dirty="0">
                  <a:latin typeface="+mn-ea"/>
                </a:rPr>
                <a:t>명사 추출</a:t>
              </a:r>
            </a:p>
          </p:txBody>
        </p:sp>
        <p:cxnSp>
          <p:nvCxnSpPr>
            <p:cNvPr id="19" name="직선 화살표 연결선 18"/>
            <p:cNvCxnSpPr/>
            <p:nvPr/>
          </p:nvCxnSpPr>
          <p:spPr>
            <a:xfrm rot="16200000">
              <a:off x="736199" y="3517417"/>
              <a:ext cx="403811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모서리가 둥근 직사각형 19"/>
            <p:cNvSpPr/>
            <p:nvPr/>
          </p:nvSpPr>
          <p:spPr>
            <a:xfrm>
              <a:off x="201223" y="3514231"/>
              <a:ext cx="1473763" cy="546270"/>
            </a:xfrm>
            <a:prstGeom prst="roundRect">
              <a:avLst/>
            </a:prstGeom>
            <a:solidFill>
              <a:srgbClr val="00B050"/>
            </a:solidFill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정치 신문기사</a:t>
              </a:r>
              <a:endParaRPr lang="en-US" altLang="ko-KR" sz="1100" b="1" dirty="0">
                <a:latin typeface="+mn-ea"/>
              </a:endParaRPr>
            </a:p>
            <a:p>
              <a:pPr algn="ctr"/>
              <a:r>
                <a:rPr lang="ko-KR" altLang="en-US" sz="1100" b="1" dirty="0">
                  <a:latin typeface="+mn-ea"/>
                </a:rPr>
                <a:t>약 </a:t>
              </a:r>
              <a:r>
                <a:rPr lang="en-US" altLang="ko-KR" sz="1100" b="1" dirty="0">
                  <a:latin typeface="+mn-ea"/>
                </a:rPr>
                <a:t>50,000</a:t>
              </a:r>
              <a:r>
                <a:rPr lang="ko-KR" altLang="en-US" sz="1100" b="1" dirty="0">
                  <a:latin typeface="+mn-ea"/>
                </a:rPr>
                <a:t>건</a:t>
              </a:r>
            </a:p>
          </p:txBody>
        </p:sp>
      </p:grpSp>
      <p:sp>
        <p:nvSpPr>
          <p:cNvPr id="21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Classifier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62538DF-A610-232D-3665-E72BCC8AC4F9}"/>
              </a:ext>
            </a:extLst>
          </p:cNvPr>
          <p:cNvSpPr txBox="1"/>
          <p:nvPr/>
        </p:nvSpPr>
        <p:spPr>
          <a:xfrm>
            <a:off x="3600841" y="3480538"/>
            <a:ext cx="1864613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마루 부리 중간" panose="020B0600000101010101" charset="-127"/>
                <a:ea typeface="마루 부리 중간" panose="020B0600000101010101" charset="-127"/>
              </a:rPr>
              <a:t>※ </a:t>
            </a:r>
            <a:r>
              <a:rPr lang="ko-KR" altLang="en-US" dirty="0">
                <a:latin typeface="마루 부리 중간" panose="020B0600000101010101" charset="-127"/>
                <a:ea typeface="마루 부리 중간" panose="020B0600000101010101" charset="-127"/>
              </a:rPr>
              <a:t>혼동행렬 평가지표</a:t>
            </a:r>
          </a:p>
          <a:p>
            <a:r>
              <a:rPr lang="ko-KR" altLang="en-US" dirty="0">
                <a:latin typeface="마루 부리 중간" panose="020B0600000101010101" charset="-127"/>
                <a:ea typeface="마루 부리 중간" panose="020B0600000101010101" charset="-127"/>
              </a:rPr>
              <a:t>정확도 </a:t>
            </a:r>
            <a:r>
              <a:rPr lang="en-US" altLang="ko-KR" dirty="0">
                <a:latin typeface="마루 부리 중간" panose="020B0600000101010101" charset="-127"/>
                <a:ea typeface="마루 부리 중간" panose="020B0600000101010101" charset="-127"/>
              </a:rPr>
              <a:t>: 73.4%</a:t>
            </a:r>
          </a:p>
          <a:p>
            <a:r>
              <a:rPr lang="ko-KR" altLang="en-US" dirty="0">
                <a:latin typeface="마루 부리 중간" panose="020B0600000101010101" charset="-127"/>
                <a:ea typeface="마루 부리 중간" panose="020B0600000101010101" charset="-127"/>
              </a:rPr>
              <a:t>정밀도 </a:t>
            </a:r>
            <a:r>
              <a:rPr lang="en-US" altLang="ko-KR" dirty="0">
                <a:latin typeface="마루 부리 중간" panose="020B0600000101010101" charset="-127"/>
                <a:ea typeface="마루 부리 중간" panose="020B0600000101010101" charset="-127"/>
              </a:rPr>
              <a:t>: 72.9%</a:t>
            </a:r>
          </a:p>
          <a:p>
            <a:r>
              <a:rPr lang="ko-KR" altLang="en-US" dirty="0" err="1">
                <a:latin typeface="마루 부리 중간" panose="020B0600000101010101" charset="-127"/>
                <a:ea typeface="마루 부리 중간" panose="020B0600000101010101" charset="-127"/>
              </a:rPr>
              <a:t>재현율</a:t>
            </a:r>
            <a:r>
              <a:rPr lang="ko-KR" altLang="en-US" dirty="0">
                <a:latin typeface="마루 부리 중간" panose="020B0600000101010101" charset="-127"/>
                <a:ea typeface="마루 부리 중간" panose="020B0600000101010101" charset="-127"/>
              </a:rPr>
              <a:t> </a:t>
            </a:r>
            <a:r>
              <a:rPr lang="en-US" altLang="ko-KR" dirty="0">
                <a:latin typeface="마루 부리 중간" panose="020B0600000101010101" charset="-127"/>
                <a:ea typeface="마루 부리 중간" panose="020B0600000101010101" charset="-127"/>
              </a:rPr>
              <a:t>: 71.9%</a:t>
            </a:r>
          </a:p>
          <a:p>
            <a:r>
              <a:rPr lang="en-US" altLang="ko-KR" dirty="0">
                <a:latin typeface="마루 부리 중간" panose="020B0600000101010101" charset="-127"/>
                <a:ea typeface="마루 부리 중간" panose="020B0600000101010101" charset="-127"/>
              </a:rPr>
              <a:t>F1-Score : 72.4%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E14FE47-2B70-1358-47AF-265818CADA18}"/>
              </a:ext>
            </a:extLst>
          </p:cNvPr>
          <p:cNvSpPr txBox="1"/>
          <p:nvPr/>
        </p:nvSpPr>
        <p:spPr>
          <a:xfrm>
            <a:off x="3674983" y="4629397"/>
            <a:ext cx="52886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마루 부리 중간" panose="020B0600000101010101" charset="-127"/>
                <a:ea typeface="마루 부리 중간" panose="020B0600000101010101" charset="-127"/>
              </a:rPr>
              <a:t>→ </a:t>
            </a:r>
            <a:r>
              <a:rPr lang="en-US" altLang="ko-KR" dirty="0">
                <a:latin typeface="마루 부리 중간" panose="020B0600000101010101" charset="-127"/>
                <a:ea typeface="마루 부리 중간" panose="020B0600000101010101" charset="-127"/>
              </a:rPr>
              <a:t>TF-IDF</a:t>
            </a:r>
            <a:r>
              <a:rPr lang="ko-KR" altLang="en-US" dirty="0">
                <a:latin typeface="마루 부리 중간" panose="020B0600000101010101" charset="-127"/>
                <a:ea typeface="마루 부리 중간" panose="020B0600000101010101" charset="-127"/>
              </a:rPr>
              <a:t>를 활용한 </a:t>
            </a:r>
            <a:r>
              <a:rPr lang="en-US" altLang="ko-KR" dirty="0">
                <a:latin typeface="마루 부리 중간" panose="020B0600000101010101" charset="-127"/>
                <a:ea typeface="마루 부리 중간" panose="020B0600000101010101" charset="-127"/>
              </a:rPr>
              <a:t>SVC </a:t>
            </a:r>
            <a:r>
              <a:rPr lang="ko-KR" altLang="en-US" dirty="0">
                <a:latin typeface="마루 부리 중간" panose="020B0600000101010101" charset="-127"/>
                <a:ea typeface="마루 부리 중간" panose="020B0600000101010101" charset="-127"/>
              </a:rPr>
              <a:t>모델의 성능이 더 높아 </a:t>
            </a:r>
            <a:r>
              <a:rPr lang="en-US" altLang="ko-KR" dirty="0">
                <a:latin typeface="마루 부리 중간" panose="020B0600000101010101" charset="-127"/>
                <a:ea typeface="마루 부리 중간" panose="020B0600000101010101" charset="-127"/>
              </a:rPr>
              <a:t>SVC </a:t>
            </a:r>
            <a:r>
              <a:rPr lang="ko-KR" altLang="en-US" dirty="0">
                <a:latin typeface="마루 부리 중간" panose="020B0600000101010101" charset="-127"/>
                <a:ea typeface="마루 부리 중간" panose="020B0600000101010101" charset="-127"/>
              </a:rPr>
              <a:t>모델 사용</a:t>
            </a:r>
            <a:endParaRPr lang="en-US" altLang="ko-KR" dirty="0">
              <a:latin typeface="마루 부리 중간" panose="020B0600000101010101" charset="-127"/>
              <a:ea typeface="마루 부리 중간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3529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431745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3)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사이트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스크린샷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신문기사를 입력 후 분석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우측에 성향 표기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endParaRPr lang="en-US" altLang="ko-KR" dirty="0"/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분류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003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Classifier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2905" y="2488685"/>
            <a:ext cx="5382195" cy="2170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2747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636180" y="148560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 1)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한국어가 사전 학습된 모델 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KOGPT2 Ver2.0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기반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4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KOGPT2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선택 이유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한국어가 사전 학습된 모델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사용자가 입력한 문장을 이어 정치적 기사로 바꿔주기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모델에 기사의 형식과 비상계엄 사태를 기점으로 한 뉴스 지식을 학습 시키기 위해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파인튜닝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신문기사 데이터에서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모델용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전처리 개별 진행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기자 명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이메일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사이트 주소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기호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제거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마침표가 없는 문장에 마침표 달기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띄어쓰기 교정 등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생성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Create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34682084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323308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2)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파인 튜닝 전후 비교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4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endParaRPr lang="en-US" altLang="ko-KR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152400" indent="0">
              <a:buNone/>
            </a:pP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text = “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재미있는 하루를 보냈지만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”/ </a:t>
            </a:r>
            <a:r>
              <a:rPr lang="en-US" altLang="ko-KR" sz="14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max_length</a:t>
            </a:r>
            <a:r>
              <a:rPr lang="en-US" altLang="ko-KR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=250	</a:t>
            </a:r>
            <a:r>
              <a:rPr lang="ko-KR" altLang="en-US" sz="14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↑전   ↓후</a:t>
            </a: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생성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701"/>
          <a:stretch/>
        </p:blipFill>
        <p:spPr>
          <a:xfrm>
            <a:off x="917347" y="1804764"/>
            <a:ext cx="6738503" cy="134993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117"/>
          <a:stretch/>
        </p:blipFill>
        <p:spPr>
          <a:xfrm>
            <a:off x="917347" y="3460013"/>
            <a:ext cx="6738503" cy="1255142"/>
          </a:xfrm>
          <a:prstGeom prst="rect">
            <a:avLst/>
          </a:prstGeom>
        </p:spPr>
      </p:pic>
      <p:sp>
        <p:nvSpPr>
          <p:cNvPr id="9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Create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774730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720000" y="1518625"/>
            <a:ext cx="7689600" cy="26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주제 선정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데이터 수집 및 전처리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탐색적 데이터 분석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웹 사이트 기능과 모델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아쉬운 점</a:t>
            </a:r>
            <a:endParaRPr lang="en-US" altLang="ko-KR" sz="2000" dirty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ko-KR" altLang="en-US" sz="2000" dirty="0">
                <a:latin typeface="마루 부리 중간" panose="020B0600000101010101" pitchFamily="50" charset="-127"/>
                <a:ea typeface="마루 부리 중간" panose="020B0600000101010101" pitchFamily="50" charset="-127"/>
                <a:cs typeface="Merriweather" panose="020B0600000101010101" charset="0"/>
              </a:rPr>
              <a:t>참고 논문</a:t>
            </a:r>
            <a:endParaRPr sz="2000" dirty="0">
              <a:latin typeface="마루 부리 중간" panose="020B0600000101010101" pitchFamily="50" charset="-127"/>
              <a:ea typeface="마루 부리 중간" panose="020B0600000101010101" pitchFamily="50" charset="-127"/>
              <a:cs typeface="Merriweather" panose="020B0600000101010101" charset="0"/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379935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Infographics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7" name="Google Shape;87;p16"/>
          <p:cNvSpPr txBox="1">
            <a:spLocks noGrp="1"/>
          </p:cNvSpPr>
          <p:nvPr>
            <p:ph type="ctrTitle"/>
          </p:nvPr>
        </p:nvSpPr>
        <p:spPr>
          <a:xfrm>
            <a:off x="734400" y="484632"/>
            <a:ext cx="7675200" cy="42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목차</a:t>
            </a:r>
            <a:endParaRPr dirty="0"/>
          </a:p>
        </p:txBody>
      </p:sp>
      <p:sp>
        <p:nvSpPr>
          <p:cNvPr id="8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243306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3)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모델 학습 및 구조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4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개의 모델을 각각 성향에 따라 데이터 분할 후 학습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유저가 정한 성향에 따라 진보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모델을 선택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생성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003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3843526" y="2220964"/>
            <a:ext cx="4958746" cy="2721485"/>
            <a:chOff x="271030" y="731296"/>
            <a:chExt cx="5417826" cy="2934668"/>
          </a:xfrm>
        </p:grpSpPr>
        <p:sp>
          <p:nvSpPr>
            <p:cNvPr id="8" name="TextBox 7"/>
            <p:cNvSpPr txBox="1"/>
            <p:nvPr/>
          </p:nvSpPr>
          <p:spPr>
            <a:xfrm>
              <a:off x="801128" y="1636674"/>
              <a:ext cx="386529" cy="176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/>
                <a:t>Input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729498" y="1636674"/>
              <a:ext cx="471993" cy="176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/>
                <a:t>Output</a:t>
              </a:r>
            </a:p>
          </p:txBody>
        </p:sp>
        <p:sp>
          <p:nvSpPr>
            <p:cNvPr id="10" name="모서리가 둥근 직사각형 9"/>
            <p:cNvSpPr/>
            <p:nvPr/>
          </p:nvSpPr>
          <p:spPr>
            <a:xfrm>
              <a:off x="271030" y="1903119"/>
              <a:ext cx="1446724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문장</a:t>
              </a:r>
              <a:r>
                <a:rPr lang="en-US" altLang="ko-KR" sz="1100" b="1" dirty="0">
                  <a:latin typeface="+mn-ea"/>
                </a:rPr>
                <a:t>, </a:t>
              </a:r>
              <a:r>
                <a:rPr lang="ko-KR" altLang="en-US" sz="1100" b="1" dirty="0">
                  <a:latin typeface="+mn-ea"/>
                </a:rPr>
                <a:t>성향</a:t>
              </a:r>
              <a:r>
                <a:rPr lang="en-US" altLang="ko-KR" sz="1100" b="1" dirty="0">
                  <a:latin typeface="+mn-ea"/>
                </a:rPr>
                <a:t>, </a:t>
              </a:r>
              <a:r>
                <a:rPr lang="ko-KR" altLang="en-US" sz="1100" b="1" dirty="0">
                  <a:latin typeface="+mn-ea"/>
                </a:rPr>
                <a:t>문장 길이</a:t>
              </a:r>
            </a:p>
          </p:txBody>
        </p:sp>
        <p:sp>
          <p:nvSpPr>
            <p:cNvPr id="11" name="모서리가 둥근 직사각형 10"/>
            <p:cNvSpPr/>
            <p:nvPr/>
          </p:nvSpPr>
          <p:spPr>
            <a:xfrm>
              <a:off x="2239144" y="1488877"/>
              <a:ext cx="1446724" cy="581611"/>
            </a:xfrm>
            <a:prstGeom prst="roundRect">
              <a:avLst/>
            </a:prstGeom>
            <a:solidFill>
              <a:srgbClr val="6D70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진보 </a:t>
              </a:r>
              <a:r>
                <a:rPr lang="en-US" altLang="ko-KR" sz="1100" b="1" dirty="0">
                  <a:latin typeface="+mn-ea"/>
                </a:rPr>
                <a:t>KoGPT2 </a:t>
              </a:r>
              <a:r>
                <a:rPr lang="ko-KR" altLang="en-US" sz="1100" b="1" dirty="0">
                  <a:latin typeface="+mn-ea"/>
                </a:rPr>
                <a:t>모델</a:t>
              </a:r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4242132" y="1903119"/>
              <a:ext cx="1446724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정치 신문기사</a:t>
              </a:r>
            </a:p>
          </p:txBody>
        </p:sp>
        <p:sp>
          <p:nvSpPr>
            <p:cNvPr id="13" name="왼쪽 중괄호 12"/>
            <p:cNvSpPr/>
            <p:nvPr/>
          </p:nvSpPr>
          <p:spPr>
            <a:xfrm>
              <a:off x="1773494" y="1778139"/>
              <a:ext cx="457584" cy="831571"/>
            </a:xfrm>
            <a:prstGeom prst="leftBrace">
              <a:avLst>
                <a:gd name="adj1" fmla="val 18563"/>
                <a:gd name="adj2" fmla="val 50000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2239144" y="2317438"/>
              <a:ext cx="1446724" cy="581611"/>
            </a:xfrm>
            <a:prstGeom prst="roundRect">
              <a:avLst/>
            </a:prstGeom>
            <a:solidFill>
              <a:srgbClr val="FF6D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보수 </a:t>
              </a:r>
              <a:r>
                <a:rPr lang="en-US" altLang="ko-KR" sz="1100" b="1" dirty="0">
                  <a:latin typeface="+mn-ea"/>
                </a:rPr>
                <a:t>KoGPT2 </a:t>
              </a:r>
              <a:r>
                <a:rPr lang="ko-KR" altLang="en-US" sz="1100" b="1" dirty="0">
                  <a:latin typeface="+mn-ea"/>
                </a:rPr>
                <a:t>모델</a:t>
              </a:r>
            </a:p>
          </p:txBody>
        </p:sp>
        <p:cxnSp>
          <p:nvCxnSpPr>
            <p:cNvPr id="15" name="직선 화살표 연결선 14"/>
            <p:cNvCxnSpPr/>
            <p:nvPr/>
          </p:nvCxnSpPr>
          <p:spPr>
            <a:xfrm flipV="1">
              <a:off x="4089386" y="2193925"/>
              <a:ext cx="148062" cy="114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왼쪽 중괄호 15"/>
            <p:cNvSpPr/>
            <p:nvPr/>
          </p:nvSpPr>
          <p:spPr>
            <a:xfrm flipH="1">
              <a:off x="3686425" y="1778253"/>
              <a:ext cx="457584" cy="831571"/>
            </a:xfrm>
            <a:prstGeom prst="leftBrace">
              <a:avLst>
                <a:gd name="adj1" fmla="val 18563"/>
                <a:gd name="adj2" fmla="val 50000"/>
              </a:avLst>
            </a:prstGeom>
            <a:ln w="19050"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7" name="직선 화살표 연결선 16"/>
            <p:cNvCxnSpPr/>
            <p:nvPr/>
          </p:nvCxnSpPr>
          <p:spPr>
            <a:xfrm rot="16200000">
              <a:off x="2747342" y="3103403"/>
              <a:ext cx="403811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모서리가 둥근 직사각형 17"/>
            <p:cNvSpPr/>
            <p:nvPr/>
          </p:nvSpPr>
          <p:spPr>
            <a:xfrm>
              <a:off x="2231078" y="3084353"/>
              <a:ext cx="1441633" cy="581611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보수 정치 신문기사</a:t>
              </a:r>
              <a:endParaRPr lang="en-US" altLang="ko-KR" sz="1100" b="1" dirty="0">
                <a:latin typeface="+mn-ea"/>
              </a:endParaRPr>
            </a:p>
            <a:p>
              <a:pPr algn="ctr"/>
              <a:r>
                <a:rPr lang="ko-KR" altLang="en-US" sz="1100" b="1" dirty="0">
                  <a:latin typeface="+mn-ea"/>
                </a:rPr>
                <a:t>약 </a:t>
              </a:r>
              <a:r>
                <a:rPr lang="en-US" altLang="ko-KR" sz="1100" b="1" dirty="0">
                  <a:latin typeface="+mn-ea"/>
                </a:rPr>
                <a:t>25,000</a:t>
              </a:r>
              <a:r>
                <a:rPr lang="ko-KR" altLang="en-US" sz="1100" b="1" dirty="0">
                  <a:latin typeface="+mn-ea"/>
                </a:rPr>
                <a:t>건</a:t>
              </a:r>
            </a:p>
          </p:txBody>
        </p:sp>
        <p:cxnSp>
          <p:nvCxnSpPr>
            <p:cNvPr id="19" name="직선 화살표 연결선 18"/>
            <p:cNvCxnSpPr/>
            <p:nvPr/>
          </p:nvCxnSpPr>
          <p:spPr>
            <a:xfrm rot="5400000" flipV="1">
              <a:off x="2747343" y="1284524"/>
              <a:ext cx="403811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모서리가 둥근 직사각형 19"/>
            <p:cNvSpPr/>
            <p:nvPr/>
          </p:nvSpPr>
          <p:spPr>
            <a:xfrm>
              <a:off x="2231078" y="731296"/>
              <a:ext cx="1441633" cy="581611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진보 정치 신문기사</a:t>
              </a:r>
              <a:endParaRPr lang="en-US" altLang="ko-KR" sz="1100" b="1" dirty="0">
                <a:latin typeface="+mn-ea"/>
              </a:endParaRPr>
            </a:p>
            <a:p>
              <a:pPr algn="ctr"/>
              <a:r>
                <a:rPr lang="ko-KR" altLang="en-US" sz="1100" b="1" dirty="0">
                  <a:latin typeface="+mn-ea"/>
                </a:rPr>
                <a:t>약 </a:t>
              </a:r>
              <a:r>
                <a:rPr lang="en-US" altLang="ko-KR" sz="1100" b="1" dirty="0">
                  <a:latin typeface="+mn-ea"/>
                </a:rPr>
                <a:t>25,000</a:t>
              </a:r>
              <a:r>
                <a:rPr lang="ko-KR" altLang="en-US" sz="1100" b="1" dirty="0">
                  <a:latin typeface="+mn-ea"/>
                </a:rPr>
                <a:t>건</a:t>
              </a:r>
            </a:p>
          </p:txBody>
        </p:sp>
      </p:grpSp>
      <p:sp>
        <p:nvSpPr>
          <p:cNvPr id="21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Create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9104236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240303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4)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사이트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스크린샷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4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원하는 문장 혹은 단어 배열 입력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원하는 성향과 토큰 수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우측에 기사 생성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생성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004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8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Create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0899" y="2395242"/>
            <a:ext cx="5395739" cy="237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21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594120" y="1354268"/>
            <a:ext cx="805458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1)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입력한 신문기사를 원하는 진형으로 변경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0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endParaRPr lang="en-US" altLang="ko-KR" sz="20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유저의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input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을 한 줄로 줄인 후 생성 모델에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input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으로 넣어서 기사를 생성하는 구조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한 줄로 줄이기 위해 </a:t>
            </a:r>
            <a:r>
              <a:rPr lang="en-US" altLang="ko-KR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KoBart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사용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변경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Switch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5279393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267439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2)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모델 학습 및 구조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4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en-US" altLang="ko-KR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KoBart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에 신문기사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100,000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건 학습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유저가 입력한 기사를 한 줄로 요약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생성 모델로 기사 생성</a:t>
            </a: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변경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Switch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925983" y="2926956"/>
            <a:ext cx="7170954" cy="1769596"/>
            <a:chOff x="227374" y="2386918"/>
            <a:chExt cx="7170954" cy="1769596"/>
          </a:xfrm>
        </p:grpSpPr>
        <p:cxnSp>
          <p:nvCxnSpPr>
            <p:cNvPr id="9" name="직선 화살표 연결선 8"/>
            <p:cNvCxnSpPr/>
            <p:nvPr/>
          </p:nvCxnSpPr>
          <p:spPr>
            <a:xfrm>
              <a:off x="1573476" y="3091966"/>
              <a:ext cx="452341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755607" y="2534715"/>
              <a:ext cx="385169" cy="176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/>
                <a:t>Input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442347" y="2534715"/>
              <a:ext cx="470332" cy="1761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/>
                <a:t>Output</a:t>
              </a:r>
            </a:p>
          </p:txBody>
        </p:sp>
        <p:sp>
          <p:nvSpPr>
            <p:cNvPr id="12" name="모서리가 둥근 직사각형 11"/>
            <p:cNvSpPr/>
            <p:nvPr/>
          </p:nvSpPr>
          <p:spPr>
            <a:xfrm>
              <a:off x="227374" y="2801160"/>
              <a:ext cx="1441633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정치 신문기사</a:t>
              </a:r>
              <a:r>
                <a:rPr lang="en-US" altLang="ko-KR" sz="1100" b="1" dirty="0">
                  <a:latin typeface="+mn-ea"/>
                </a:rPr>
                <a:t>,</a:t>
              </a:r>
            </a:p>
            <a:p>
              <a:pPr algn="ctr"/>
              <a:r>
                <a:rPr lang="ko-KR" altLang="en-US" sz="1100" b="1" dirty="0">
                  <a:latin typeface="+mn-ea"/>
                </a:rPr>
                <a:t>성향</a:t>
              </a:r>
              <a:r>
                <a:rPr lang="en-US" altLang="ko-KR" sz="1100" b="1" dirty="0">
                  <a:latin typeface="+mn-ea"/>
                </a:rPr>
                <a:t>, </a:t>
              </a:r>
              <a:r>
                <a:rPr lang="ko-KR" altLang="en-US" sz="1100" b="1" dirty="0">
                  <a:latin typeface="+mn-ea"/>
                </a:rPr>
                <a:t>문장 길이</a:t>
              </a:r>
            </a:p>
          </p:txBody>
        </p:sp>
        <p:sp>
          <p:nvSpPr>
            <p:cNvPr id="13" name="모서리가 둥근 직사각형 12"/>
            <p:cNvSpPr/>
            <p:nvPr/>
          </p:nvSpPr>
          <p:spPr>
            <a:xfrm>
              <a:off x="2032519" y="2801160"/>
              <a:ext cx="1441633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100" b="1" dirty="0" err="1">
                  <a:latin typeface="+mn-ea"/>
                </a:rPr>
                <a:t>KoBart</a:t>
              </a:r>
              <a:r>
                <a:rPr lang="en-US" altLang="ko-KR" sz="1100" b="1" dirty="0">
                  <a:latin typeface="+mn-ea"/>
                </a:rPr>
                <a:t> </a:t>
              </a:r>
              <a:r>
                <a:rPr lang="ko-KR" altLang="en-US" sz="1100" b="1" dirty="0">
                  <a:latin typeface="+mn-ea"/>
                </a:rPr>
                <a:t>요약 모델</a:t>
              </a:r>
            </a:p>
          </p:txBody>
        </p:sp>
        <p:sp>
          <p:nvSpPr>
            <p:cNvPr id="14" name="모서리가 둥근 직사각형 13"/>
            <p:cNvSpPr/>
            <p:nvPr/>
          </p:nvSpPr>
          <p:spPr>
            <a:xfrm>
              <a:off x="3960756" y="2386918"/>
              <a:ext cx="1441633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진보 </a:t>
              </a:r>
              <a:r>
                <a:rPr lang="en-US" altLang="ko-KR" sz="1100" b="1" dirty="0">
                  <a:latin typeface="+mn-ea"/>
                </a:rPr>
                <a:t>KoGPT2 </a:t>
              </a:r>
              <a:r>
                <a:rPr lang="ko-KR" altLang="en-US" sz="1100" b="1" dirty="0">
                  <a:latin typeface="+mn-ea"/>
                </a:rPr>
                <a:t>모델</a:t>
              </a:r>
            </a:p>
          </p:txBody>
        </p:sp>
        <p:sp>
          <p:nvSpPr>
            <p:cNvPr id="15" name="모서리가 둥근 직사각형 14"/>
            <p:cNvSpPr/>
            <p:nvPr/>
          </p:nvSpPr>
          <p:spPr>
            <a:xfrm>
              <a:off x="5956695" y="2801160"/>
              <a:ext cx="1441633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정치 신문기사</a:t>
              </a:r>
            </a:p>
          </p:txBody>
        </p:sp>
        <p:sp>
          <p:nvSpPr>
            <p:cNvPr id="16" name="왼쪽 중괄호 15"/>
            <p:cNvSpPr/>
            <p:nvPr/>
          </p:nvSpPr>
          <p:spPr>
            <a:xfrm>
              <a:off x="3496746" y="2676180"/>
              <a:ext cx="455974" cy="831571"/>
            </a:xfrm>
            <a:prstGeom prst="leftBrace">
              <a:avLst>
                <a:gd name="adj1" fmla="val 18563"/>
                <a:gd name="adj2" fmla="val 50000"/>
              </a:avLst>
            </a:prstGeom>
            <a:ln w="19050"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모서리가 둥근 직사각형 16"/>
            <p:cNvSpPr/>
            <p:nvPr/>
          </p:nvSpPr>
          <p:spPr>
            <a:xfrm>
              <a:off x="3960756" y="3215479"/>
              <a:ext cx="1441633" cy="581611"/>
            </a:xfrm>
            <a:prstGeom prst="round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보수 </a:t>
              </a:r>
              <a:r>
                <a:rPr lang="en-US" altLang="ko-KR" sz="1100" b="1" dirty="0">
                  <a:latin typeface="+mn-ea"/>
                </a:rPr>
                <a:t>KoGPT2 </a:t>
              </a:r>
              <a:r>
                <a:rPr lang="ko-KR" altLang="en-US" sz="1100" b="1" dirty="0">
                  <a:latin typeface="+mn-ea"/>
                </a:rPr>
                <a:t>모델</a:t>
              </a:r>
            </a:p>
          </p:txBody>
        </p:sp>
        <p:grpSp>
          <p:nvGrpSpPr>
            <p:cNvPr id="18" name="그룹 17"/>
            <p:cNvGrpSpPr/>
            <p:nvPr/>
          </p:nvGrpSpPr>
          <p:grpSpPr>
            <a:xfrm>
              <a:off x="5402944" y="2676294"/>
              <a:ext cx="549083" cy="831571"/>
              <a:chOff x="5494522" y="783875"/>
              <a:chExt cx="560563" cy="971176"/>
            </a:xfrm>
          </p:grpSpPr>
          <p:cxnSp>
            <p:nvCxnSpPr>
              <p:cNvPr id="21" name="직선 화살표 연결선 20"/>
              <p:cNvCxnSpPr/>
              <p:nvPr/>
            </p:nvCxnSpPr>
            <p:spPr>
              <a:xfrm flipV="1">
                <a:off x="5904460" y="1269330"/>
                <a:ext cx="150625" cy="133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왼쪽 중괄호 21"/>
              <p:cNvSpPr/>
              <p:nvPr/>
            </p:nvSpPr>
            <p:spPr>
              <a:xfrm flipH="1">
                <a:off x="5494522" y="783875"/>
                <a:ext cx="465506" cy="971176"/>
              </a:xfrm>
              <a:prstGeom prst="leftBrace">
                <a:avLst>
                  <a:gd name="adj1" fmla="val 18563"/>
                  <a:gd name="adj2" fmla="val 50000"/>
                </a:avLst>
              </a:prstGeom>
              <a:ln w="19050"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cxnSp>
          <p:nvCxnSpPr>
            <p:cNvPr id="19" name="직선 화살표 연결선 18"/>
            <p:cNvCxnSpPr/>
            <p:nvPr/>
          </p:nvCxnSpPr>
          <p:spPr>
            <a:xfrm rot="16200000">
              <a:off x="2548783" y="3593953"/>
              <a:ext cx="403811" cy="0"/>
            </a:xfrm>
            <a:prstGeom prst="straightConnector1">
              <a:avLst/>
            </a:prstGeom>
            <a:ln w="19050">
              <a:solidFill>
                <a:schemeClr val="accent6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모서리가 둥근 직사각형 19"/>
            <p:cNvSpPr/>
            <p:nvPr/>
          </p:nvSpPr>
          <p:spPr>
            <a:xfrm>
              <a:off x="2032519" y="3574903"/>
              <a:ext cx="1441633" cy="581611"/>
            </a:xfrm>
            <a:prstGeom prst="round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100" b="1" dirty="0">
                  <a:latin typeface="+mn-ea"/>
                </a:rPr>
                <a:t>신문기사</a:t>
              </a:r>
              <a:endParaRPr lang="en-US" altLang="ko-KR" sz="1100" b="1" dirty="0">
                <a:latin typeface="+mn-ea"/>
              </a:endParaRPr>
            </a:p>
            <a:p>
              <a:pPr algn="ctr"/>
              <a:r>
                <a:rPr lang="en-US" altLang="ko-KR" sz="1100" b="1" dirty="0">
                  <a:latin typeface="+mn-ea"/>
                </a:rPr>
                <a:t>100,000</a:t>
              </a:r>
              <a:r>
                <a:rPr lang="ko-KR" altLang="en-US" sz="1100" b="1" dirty="0">
                  <a:latin typeface="+mn-ea"/>
                </a:rPr>
                <a:t>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3819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331414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3)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사이트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스크린샷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24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 변경을 원하는 기사 입력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원하는 성향과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토큰수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우측에 기사 생성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변경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Switch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003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6255" y="2415540"/>
            <a:ext cx="5451025" cy="233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4615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314774"/>
            <a:ext cx="7689600" cy="2939700"/>
          </a:xfrm>
        </p:spPr>
        <p:txBody>
          <a:bodyPr/>
          <a:lstStyle/>
          <a:p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해당 프로젝트를 포트폴리오로 사용하기 위해 </a:t>
            </a: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EC2 </a:t>
            </a:r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서버를 구축하여 배포 </a:t>
            </a: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/ Ubuntu</a:t>
            </a:r>
          </a:p>
          <a:p>
            <a:endParaRPr lang="en-US" altLang="ko-KR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r>
              <a:rPr lang="en-US" altLang="ko-KR" sz="16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Ssh</a:t>
            </a: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파일 전송으로 모델을 서버로 이동하여 구동</a:t>
            </a:r>
            <a:endParaRPr lang="en-US" altLang="ko-KR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15.164.187.173</a:t>
            </a:r>
            <a:endParaRPr lang="ko-KR" altLang="en-US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[AWS] EC2</a:t>
            </a:r>
            <a:r>
              <a:rPr lang="ko-KR" altLang="en-US" dirty="0"/>
              <a:t> 배포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091" y="2907727"/>
            <a:ext cx="6318480" cy="1822494"/>
          </a:xfrm>
          <a:prstGeom prst="rect">
            <a:avLst/>
          </a:prstGeom>
        </p:spPr>
      </p:pic>
      <p:sp>
        <p:nvSpPr>
          <p:cNvPr id="5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Distribution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354678294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367514"/>
            <a:ext cx="7689600" cy="2939700"/>
          </a:xfrm>
        </p:spPr>
        <p:txBody>
          <a:bodyPr/>
          <a:lstStyle/>
          <a:p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GPT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버전 업그레이드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글이 길어질수록 관련 없는 글 생성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유료 버전을 사용한다면 더 좋은 출력물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0" indent="0">
              <a:buNone/>
            </a:pPr>
            <a:endParaRPr lang="en-US" altLang="ko-KR" sz="20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pPr marL="0" indent="0">
              <a:buNone/>
            </a:pPr>
            <a:endParaRPr lang="en-US" altLang="ko-KR" sz="20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키워드로 생성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문장이 아닌 키워드 입력 시 생성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>
              <a:buFontTx/>
              <a:buChar char="-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단어를 반복해서 생성하는 등 다양한 오류 발생</a:t>
            </a: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아쉬운 점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Improvability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6379426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언론의 정치 성향에 따른 기업 보도 태도의 차이와 기업인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경기평가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심리에 미치는 영향 분석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BERT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기반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딥러닝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모형을 적용한 빅데이터 분석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(2023)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언론사의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정파성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인식과 수용자의 정치성향에 따른 편향적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매체지각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신문사설을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중심으로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(2014)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언론의 정치 성향과 프레임 ‘이해찬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골프’와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‘최연희 성추행’ 사건의 보도를 중심으로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(2008)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신문사의 정치 성향에 따른 코로나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19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보도 내용 분석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기계학습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/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딥러닝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네트워크 분석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토픽모델링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방법 기반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(2022)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보수언론 진영 간 소통 프로젝트 사례 연구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중앙일보･한겨레신문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공동기획 사례를 중심으로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(2017)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정치적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이념성향에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따른 정파적 신문 노출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여론지도층으로서의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칼럼기고자와 일반 대중 비교 연구*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(2016)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빅데이터 분석을 통해 살펴본 미디어의 정치적 편향성 및 선택적 미디어 노출로 인한 정치적 양극화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‘</a:t>
            </a:r>
            <a:r>
              <a:rPr lang="ko-KR" altLang="en-US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검찰개혁’을</a:t>
            </a:r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바라보는 상반된 인식을 중심으로*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(2020)</a:t>
            </a:r>
          </a:p>
          <a:p>
            <a:r>
              <a:rPr lang="ko-KR" altLang="en-US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컴퓨터 의미 유사도 계산과 인간의 의미 관계 강도 판단 비교* </a:t>
            </a:r>
            <a:r>
              <a:rPr lang="en-US" altLang="ko-KR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(2024)</a:t>
            </a:r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참고 논문</a:t>
            </a:r>
          </a:p>
        </p:txBody>
      </p:sp>
    </p:spTree>
    <p:extLst>
      <p:ext uri="{BB962C8B-B14F-4D97-AF65-F5344CB8AC3E}">
        <p14:creationId xmlns:p14="http://schemas.microsoft.com/office/powerpoint/2010/main" val="1468727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376314"/>
            <a:ext cx="7689600" cy="2939700"/>
          </a:xfrm>
        </p:spPr>
        <p:txBody>
          <a:bodyPr/>
          <a:lstStyle/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계엄령 사건 이후 기사들에 대한 분석 및 유사 기사 생성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선정 이유</a:t>
            </a:r>
            <a:endParaRPr lang="en-US" altLang="ko-KR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381000" indent="-228600">
              <a:buAutoNum type="arabicParenR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대선으로 이어진 큰 사건에 대한 관심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Font typeface="Montserrat"/>
              <a:buAutoNum type="arabicParenR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 별 신문사의 논조와 선택 단어가 다르다는 사실을 타 논문과 연구들을 통해 알게 됨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참고 논문들을 통해 알게 된 점</a:t>
            </a:r>
            <a:endParaRPr lang="en-US" altLang="ko-KR" sz="16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495300" indent="-342900">
              <a:buAutoNum type="arabicParenR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언론의 정치 성향에 따라 기업 보도 태도에 대한 차이가 있음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(2023)</a:t>
            </a:r>
          </a:p>
          <a:p>
            <a:pPr marL="495300" indent="-342900">
              <a:buFont typeface="Montserrat"/>
              <a:buAutoNum type="arabicParenR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언론의 성향에 따라 특정 사건이 어떻게 다르게 보도되는지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495300" indent="-342900">
              <a:buFont typeface="Montserrat"/>
              <a:buAutoNum type="arabicParenR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언론사의 성향이 사람의 인지에 의해 나눠지지 않는다는 결과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주제</a:t>
            </a:r>
          </a:p>
        </p:txBody>
      </p:sp>
      <p:sp>
        <p:nvSpPr>
          <p:cNvPr id="5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79935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Topic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838655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354268"/>
            <a:ext cx="7689600" cy="2939700"/>
          </a:xfrm>
        </p:spPr>
        <p:txBody>
          <a:bodyPr/>
          <a:lstStyle/>
          <a:p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프로젝트 목표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8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AutoNum type="arabicParenR"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20-30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대의 정치에 대한 무관심이 증가한다는 기사가 多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정치에 관심을 갖도록 유도 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AutoNum type="arabicParenR"/>
            </a:pP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Font typeface="Montserrat"/>
              <a:buAutoNum type="arabicParenR"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해당 주제를 통해 자연어 처리와 다양한 모델에 익숙해지는 기회로 활용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Font typeface="Montserrat"/>
              <a:buAutoNum type="arabicParenR"/>
            </a:pP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381000" indent="-228600">
              <a:buFont typeface="Montserrat"/>
              <a:buAutoNum type="arabicParenR"/>
            </a:pP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* </a:t>
            </a:r>
            <a:r>
              <a:rPr lang="ko-KR" altLang="en-US" sz="16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접속주소</a:t>
            </a:r>
            <a:r>
              <a:rPr lang="ko-KR" altLang="en-US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</a:t>
            </a:r>
            <a:r>
              <a:rPr lang="en-US" altLang="ko-KR" sz="16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:  15.164.187.173</a:t>
            </a:r>
          </a:p>
          <a:p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주제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5;p16"/>
          <p:cNvSpPr txBox="1"/>
          <p:nvPr/>
        </p:nvSpPr>
        <p:spPr>
          <a:xfrm>
            <a:off x="379935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Topic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226620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63800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1)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데이터 수집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6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빅카인즈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사이트에서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크롤링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진행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 대표 신문사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경향신문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한겨레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프레시안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대표 신문사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조선일보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중앙일보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동아일보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기간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: 12/3 ~ 5/27</a:t>
            </a:r>
          </a:p>
          <a:p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진영별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약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만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5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천개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- 23,475 /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- 24,950 )</a:t>
            </a: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데이터 수집 및 전처리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Data collecting &amp; preprocessing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522806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63800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2)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전처리 및 데이터 가공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불필요한 특수문자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공백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단어 제거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날짜 전처리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중복 기사 제거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내용이 없거나 매우 짧은 신문기사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이상치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영어기사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제거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endParaRPr lang="ko-KR" altLang="en-US" sz="1600" dirty="0">
              <a:latin typeface="HY그래픽M" panose="02030600000101010101" pitchFamily="18" charset="-127"/>
              <a:ea typeface="HY그래픽M" panose="02030600000101010101" pitchFamily="18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데이터 수집 및 전처리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Data collecting &amp; preprocessing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818861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20000" y="163800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1)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월별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기사수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추이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sz="2000" dirty="0">
              <a:latin typeface="HY그래픽M" panose="02030600000101010101" pitchFamily="18" charset="-127"/>
              <a:ea typeface="HY그래픽M" panose="02030600000101010101" pitchFamily="18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월별로 발행된 기사 수의 추이를 시각화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기사 수가 늘어나는 시기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-&gt; 12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비상계엄선포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 4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탄핵선고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 5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(6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 대선 영향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정치적 이슈 발생과 발행되는 기사 수가 관련이 있음</a:t>
            </a:r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001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1821259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583680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2)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성향별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,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월별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기사수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/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평균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본문길이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비교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sz="1600" dirty="0"/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성향에 따라 월별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기사수와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평균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본문길이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비교 시각화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평균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본문길이는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월별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성향별로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거의 차이가 없는 안정된 모습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12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월과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4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월 모두 </a:t>
            </a:r>
            <a:r>
              <a:rPr lang="ko-KR" altLang="en-US" sz="1600" b="1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진보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측의 기사 개수가 더 많음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보수 진영에서 큰 정치적 이슈가 발생하였을 때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훨씬 많은 기사를 보도함으로써 중대성 부각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확산 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002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  <p:extLst>
      <p:ext uri="{BB962C8B-B14F-4D97-AF65-F5344CB8AC3E}">
        <p14:creationId xmlns:p14="http://schemas.microsoft.com/office/powerpoint/2010/main" val="2903999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738900" y="1420264"/>
            <a:ext cx="7689600" cy="2939700"/>
          </a:xfrm>
        </p:spPr>
        <p:txBody>
          <a:bodyPr/>
          <a:lstStyle/>
          <a:p>
            <a:pPr marL="152400" indent="0">
              <a:buNone/>
            </a:pP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3) </a:t>
            </a:r>
            <a:r>
              <a:rPr lang="ko-KR" altLang="en-US" sz="2000" dirty="0" err="1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성향별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 키워드 </a:t>
            </a:r>
            <a:r>
              <a:rPr lang="en-US" altLang="ko-KR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top100 </a:t>
            </a:r>
            <a:r>
              <a:rPr lang="ko-KR" altLang="en-US" sz="2000" dirty="0">
                <a:latin typeface="마루 부리 조금굵은" panose="020B0600000101010101" pitchFamily="50" charset="-127"/>
                <a:ea typeface="마루 부리 조금굵은" panose="020B0600000101010101" pitchFamily="50" charset="-127"/>
              </a:rPr>
              <a:t>버블</a:t>
            </a:r>
            <a:endParaRPr lang="en-US" altLang="ko-KR" sz="2000" dirty="0">
              <a:latin typeface="마루 부리 조금굵은" panose="020B0600000101010101" pitchFamily="50" charset="-127"/>
              <a:ea typeface="마루 부리 조금굵은" panose="020B0600000101010101" pitchFamily="50" charset="-127"/>
            </a:endParaRPr>
          </a:p>
          <a:p>
            <a:pPr marL="152400" indent="0">
              <a:buNone/>
            </a:pPr>
            <a:endParaRPr lang="en-US" altLang="ko-KR" sz="1600" dirty="0">
              <a:latin typeface="HY신명조" panose="02030600000101010101" pitchFamily="18" charset="-127"/>
              <a:ea typeface="HY신명조" panose="02030600000101010101" pitchFamily="18" charset="-127"/>
            </a:endParaRPr>
          </a:p>
          <a:p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성향별로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자주 등장하는 키워드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top100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을 버블 차트로 시각화</a:t>
            </a:r>
            <a:b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</a:b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kiwi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형태소 분석기로 품사 추출 후 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Counter()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함수 사용하여 빈도수 카운트</a:t>
            </a:r>
          </a:p>
          <a:p>
            <a:pPr marL="152400" indent="0">
              <a:buNone/>
            </a:pP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-&gt; NNG(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일반명사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),NNP(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고유명사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),NP(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대명사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)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추출</a:t>
            </a:r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pPr marL="152400" indent="0">
              <a:buNone/>
            </a:pPr>
            <a:endParaRPr lang="ko-KR" altLang="en-US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  <a:p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같은 키워드가 등장하더라도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,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진영에 따라 버블 크기가 차이 나기도 함</a:t>
            </a: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.</a:t>
            </a:r>
          </a:p>
          <a:p>
            <a:pPr marL="152400" indent="0">
              <a:buNone/>
            </a:pPr>
            <a:r>
              <a:rPr lang="en-US" altLang="ko-KR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 -&gt; 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같은 사건내에서도 강조하려는 부분에 따라 키워드 빈도가 </a:t>
            </a:r>
            <a:r>
              <a:rPr lang="ko-KR" altLang="en-US" sz="1600" dirty="0" err="1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성향별로</a:t>
            </a:r>
            <a:r>
              <a:rPr lang="ko-KR" altLang="en-US" sz="1600" dirty="0">
                <a:latin typeface="마루 부리 중간" panose="020B0600000101010101" pitchFamily="50" charset="-127"/>
                <a:ea typeface="마루 부리 중간" panose="020B0600000101010101" pitchFamily="50" charset="-127"/>
              </a:rPr>
              <a:t> 다름</a:t>
            </a:r>
          </a:p>
          <a:p>
            <a:endParaRPr lang="en-US" altLang="ko-KR" sz="1600" dirty="0">
              <a:latin typeface="마루 부리 중간" panose="020B0600000101010101" pitchFamily="50" charset="-127"/>
              <a:ea typeface="마루 부리 중간" panose="020B060000010101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탐색적 데이터 분석</a:t>
            </a:r>
          </a:p>
        </p:txBody>
      </p:sp>
      <p:sp>
        <p:nvSpPr>
          <p:cNvPr id="4" name="Google Shape;75;p15"/>
          <p:cNvSpPr txBox="1"/>
          <p:nvPr/>
        </p:nvSpPr>
        <p:spPr>
          <a:xfrm>
            <a:off x="720000" y="1043500"/>
            <a:ext cx="1540800" cy="1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Wed 12/03/2025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" name="Google Shape;86;p16"/>
          <p:cNvSpPr txBox="1"/>
          <p:nvPr/>
        </p:nvSpPr>
        <p:spPr>
          <a:xfrm>
            <a:off x="6883200" y="1044100"/>
            <a:ext cx="1545300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Edition: 003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7" name="Google Shape;85;p16"/>
          <p:cNvSpPr txBox="1"/>
          <p:nvPr/>
        </p:nvSpPr>
        <p:spPr>
          <a:xfrm>
            <a:off x="3154581" y="1032523"/>
            <a:ext cx="2824188" cy="17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C2226"/>
                </a:solidFill>
                <a:latin typeface="Merriweather"/>
                <a:ea typeface="Merriweather"/>
                <a:cs typeface="Merriweather"/>
                <a:sym typeface="Merriweather"/>
              </a:rPr>
              <a:t>EDA</a:t>
            </a:r>
            <a:endParaRPr sz="1200" dirty="0">
              <a:solidFill>
                <a:srgbClr val="1C2226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400" y="3841478"/>
            <a:ext cx="5578440" cy="130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31703"/>
      </p:ext>
    </p:extLst>
  </p:cSld>
  <p:clrMapOvr>
    <a:masterClrMapping/>
  </p:clrMapOvr>
</p:sld>
</file>

<file path=ppt/theme/theme1.xml><?xml version="1.0" encoding="utf-8"?>
<a:theme xmlns:a="http://schemas.openxmlformats.org/drawingml/2006/main" name="The Daily News by Slidesgo">
  <a:themeElements>
    <a:clrScheme name="Simple Light">
      <a:dk1>
        <a:srgbClr val="1C2226"/>
      </a:dk1>
      <a:lt1>
        <a:srgbClr val="F1EEED"/>
      </a:lt1>
      <a:dk2>
        <a:srgbClr val="1C2226"/>
      </a:dk2>
      <a:lt2>
        <a:srgbClr val="888C8C"/>
      </a:lt2>
      <a:accent1>
        <a:srgbClr val="D9D9D9"/>
      </a:accent1>
      <a:accent2>
        <a:srgbClr val="1C2226"/>
      </a:accent2>
      <a:accent3>
        <a:srgbClr val="595C5C"/>
      </a:accent3>
      <a:accent4>
        <a:srgbClr val="888C8C"/>
      </a:accent4>
      <a:accent5>
        <a:srgbClr val="C7C7C7"/>
      </a:accent5>
      <a:accent6>
        <a:srgbClr val="1C2226"/>
      </a:accent6>
      <a:hlink>
        <a:srgbClr val="1C222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</TotalTime>
  <Words>2033</Words>
  <Application>Microsoft Office PowerPoint</Application>
  <PresentationFormat>화면 슬라이드 쇼(16:9)</PresentationFormat>
  <Paragraphs>354</Paragraphs>
  <Slides>27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7" baseType="lpstr">
      <vt:lpstr>마루 부리 중간</vt:lpstr>
      <vt:lpstr>마루 부리 조금굵은</vt:lpstr>
      <vt:lpstr>Merriweather Black</vt:lpstr>
      <vt:lpstr>Merriweather</vt:lpstr>
      <vt:lpstr>Roboto</vt:lpstr>
      <vt:lpstr>HY신명조</vt:lpstr>
      <vt:lpstr>Montserrat</vt:lpstr>
      <vt:lpstr>HY그래픽M</vt:lpstr>
      <vt:lpstr>Arial</vt:lpstr>
      <vt:lpstr>The Daily News by Slidesgo</vt:lpstr>
      <vt:lpstr>De-Den-Zzi</vt:lpstr>
      <vt:lpstr>목차</vt:lpstr>
      <vt:lpstr>주제</vt:lpstr>
      <vt:lpstr>주제</vt:lpstr>
      <vt:lpstr>데이터 수집 및 전처리</vt:lpstr>
      <vt:lpstr>데이터 수집 및 전처리</vt:lpstr>
      <vt:lpstr>탐색적 데이터 분석</vt:lpstr>
      <vt:lpstr>탐색적 데이터 분석</vt:lpstr>
      <vt:lpstr>탐색적 데이터 분석</vt:lpstr>
      <vt:lpstr>탐색적 데이터 분석</vt:lpstr>
      <vt:lpstr>탐색적 데이터 분석</vt:lpstr>
      <vt:lpstr>탐색적 데이터 분석</vt:lpstr>
      <vt:lpstr>탐색적 데이터 분석</vt:lpstr>
      <vt:lpstr>탐색적 데이터 분석</vt:lpstr>
      <vt:lpstr>분류</vt:lpstr>
      <vt:lpstr>분류</vt:lpstr>
      <vt:lpstr>분류</vt:lpstr>
      <vt:lpstr>생성</vt:lpstr>
      <vt:lpstr>생성</vt:lpstr>
      <vt:lpstr>생성</vt:lpstr>
      <vt:lpstr>생성</vt:lpstr>
      <vt:lpstr>변경</vt:lpstr>
      <vt:lpstr>변경</vt:lpstr>
      <vt:lpstr>변경</vt:lpstr>
      <vt:lpstr>[AWS] EC2 배포</vt:lpstr>
      <vt:lpstr>아쉬운 점</vt:lpstr>
      <vt:lpstr>참고 논문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De-Den-Zzi</dc:title>
  <dc:creator>ITSC</dc:creator>
  <cp:lastModifiedBy>남 이</cp:lastModifiedBy>
  <cp:revision>41</cp:revision>
  <dcterms:modified xsi:type="dcterms:W3CDTF">2025-06-28T01:29:25Z</dcterms:modified>
</cp:coreProperties>
</file>